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44" r:id="rId1"/>
  </p:sldMasterIdLst>
  <p:notesMasterIdLst>
    <p:notesMasterId r:id="rId6"/>
  </p:notesMasterIdLst>
  <p:handoutMasterIdLst>
    <p:handoutMasterId r:id="rId7"/>
  </p:handoutMasterIdLst>
  <p:sldIdLst>
    <p:sldId id="256" r:id="rId2"/>
    <p:sldId id="277" r:id="rId3"/>
    <p:sldId id="278" r:id="rId4"/>
    <p:sldId id="279" r:id="rId5"/>
  </p:sldIdLst>
  <p:sldSz cx="12192000" cy="6858000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B781F2-6458-4D6A-8918-5A5E525324A3}" v="58" dt="2022-01-09T11:59:08.4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033" autoAdjust="0"/>
  </p:normalViewPr>
  <p:slideViewPr>
    <p:cSldViewPr snapToGrid="0" snapToObjects="1">
      <p:cViewPr varScale="1">
        <p:scale>
          <a:sx n="103" d="100"/>
          <a:sy n="103" d="100"/>
        </p:scale>
        <p:origin x="774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W4 Carl Burnett" userId="86add525959cd917" providerId="LiveId" clId="{3FB781F2-6458-4D6A-8918-5A5E525324A3}"/>
    <pc:docChg chg="custSel addSld modSld">
      <pc:chgData name="CW4 Carl Burnett" userId="86add525959cd917" providerId="LiveId" clId="{3FB781F2-6458-4D6A-8918-5A5E525324A3}" dt="2022-01-09T12:38:30.019" v="192" actId="20577"/>
      <pc:docMkLst>
        <pc:docMk/>
      </pc:docMkLst>
      <pc:sldChg chg="modSp mod">
        <pc:chgData name="CW4 Carl Burnett" userId="86add525959cd917" providerId="LiveId" clId="{3FB781F2-6458-4D6A-8918-5A5E525324A3}" dt="2022-01-01T11:29:13.886" v="16" actId="313"/>
        <pc:sldMkLst>
          <pc:docMk/>
          <pc:sldMk cId="3417721485" sldId="256"/>
        </pc:sldMkLst>
        <pc:spChg chg="mod">
          <ac:chgData name="CW4 Carl Burnett" userId="86add525959cd917" providerId="LiveId" clId="{3FB781F2-6458-4D6A-8918-5A5E525324A3}" dt="2022-01-01T11:29:13.886" v="16" actId="313"/>
          <ac:spMkLst>
            <pc:docMk/>
            <pc:sldMk cId="3417721485" sldId="256"/>
            <ac:spMk id="2" creationId="{340C7600-5BA8-4A54-887F-74AF87750A31}"/>
          </ac:spMkLst>
        </pc:spChg>
      </pc:sldChg>
      <pc:sldChg chg="modSp mod">
        <pc:chgData name="CW4 Carl Burnett" userId="86add525959cd917" providerId="LiveId" clId="{3FB781F2-6458-4D6A-8918-5A5E525324A3}" dt="2022-01-09T12:38:30.019" v="192" actId="20577"/>
        <pc:sldMkLst>
          <pc:docMk/>
          <pc:sldMk cId="3862579679" sldId="278"/>
        </pc:sldMkLst>
        <pc:graphicFrameChg chg="mod modGraphic">
          <ac:chgData name="CW4 Carl Burnett" userId="86add525959cd917" providerId="LiveId" clId="{3FB781F2-6458-4D6A-8918-5A5E525324A3}" dt="2022-01-09T12:38:30.019" v="192" actId="20577"/>
          <ac:graphicFrameMkLst>
            <pc:docMk/>
            <pc:sldMk cId="3862579679" sldId="278"/>
            <ac:graphicFrameMk id="10" creationId="{032C5EF3-E901-469F-8ECB-41126E049C14}"/>
          </ac:graphicFrameMkLst>
        </pc:graphicFrameChg>
      </pc:sldChg>
      <pc:sldChg chg="modSp new mod">
        <pc:chgData name="CW4 Carl Burnett" userId="86add525959cd917" providerId="LiveId" clId="{3FB781F2-6458-4D6A-8918-5A5E525324A3}" dt="2022-01-09T12:37:56.919" v="191" actId="20577"/>
        <pc:sldMkLst>
          <pc:docMk/>
          <pc:sldMk cId="3360250833" sldId="279"/>
        </pc:sldMkLst>
        <pc:spChg chg="mod">
          <ac:chgData name="CW4 Carl Burnett" userId="86add525959cd917" providerId="LiveId" clId="{3FB781F2-6458-4D6A-8918-5A5E525324A3}" dt="2022-01-04T19:27:22.554" v="39" actId="313"/>
          <ac:spMkLst>
            <pc:docMk/>
            <pc:sldMk cId="3360250833" sldId="279"/>
            <ac:spMk id="2" creationId="{1FB7BC20-7286-4B2F-85DB-F3839184075F}"/>
          </ac:spMkLst>
        </pc:spChg>
        <pc:spChg chg="mod">
          <ac:chgData name="CW4 Carl Burnett" userId="86add525959cd917" providerId="LiveId" clId="{3FB781F2-6458-4D6A-8918-5A5E525324A3}" dt="2022-01-09T12:37:56.919" v="191" actId="20577"/>
          <ac:spMkLst>
            <pc:docMk/>
            <pc:sldMk cId="3360250833" sldId="279"/>
            <ac:spMk id="3" creationId="{0385E3C1-028B-48B6-B1EE-CC0B1F5E2F6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7F2D40-DF92-4ADE-A761-CBF896599C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4F42E9-55BA-437C-85B3-324B4E2BF2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866D81A9-CFC2-4640-899E-DD3E177BE50A}" type="datetimeFigureOut">
              <a:rPr lang="en-US" smtClean="0"/>
              <a:t>1/9/2022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DF0FD-84A5-462F-A0AC-B2CEF6020C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5C710-014C-4C89-9B64-843B9863CE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FEC605DA-80A8-4B7B-B889-6C5700BB4C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39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AA1E50F4-C55A-473A-A70B-4B042EF011A9}" type="datetimeFigureOut">
              <a:rPr lang="en-US" smtClean="0"/>
              <a:t>1/9/2022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F3544625-0ADF-4414-89A2-9E135F0C84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2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808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A0BB0902-0C0D-41AF-AA53-4515B9A8A84D}" type="datetime1">
              <a:rPr lang="en-US" smtClean="0"/>
              <a:t>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/>
              <a:t>USWOA-PPP Copyright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9101-F33A-4A94-80CD-31A349C07227}" type="datetime1">
              <a:rPr lang="en-US" smtClean="0"/>
              <a:t>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USWOA-PPP Copyright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36B5-249C-4965-9862-38B058FFD50C}" type="datetime1">
              <a:rPr lang="en-US" smtClean="0"/>
              <a:t>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USWOA-PPP Copyright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9303-0002-4B67-B045-33EE037AAF5E}" type="datetime1">
              <a:rPr lang="en-US" smtClean="0"/>
              <a:t>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USWOA-PPP Copyright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3228-7FF5-4C66-9B7E-C94654187439}" type="datetime1">
              <a:rPr lang="en-US" smtClean="0"/>
              <a:t>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USWOA-PPP Copyright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05A7-9A62-4BA0-A1FA-0665BCEA73D2}" type="datetime1">
              <a:rPr lang="en-US" smtClean="0"/>
              <a:t>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USWOA-PPP Copyright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0E50-EBC5-4F8A-9C6C-5882BF4AEF4C}" type="datetime1">
              <a:rPr lang="en-US" smtClean="0"/>
              <a:t>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USWOA-PPP Copyright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4C3A-3ACD-4D2B-BC0C-84C6617B75D4}" type="datetime1">
              <a:rPr lang="en-US" smtClean="0"/>
              <a:t>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USWOA-PPP Copyright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7843-B7AC-453F-9436-6058DEC24DB3}" type="datetime1">
              <a:rPr lang="en-US" smtClean="0"/>
              <a:t>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USWOA-PPP Copyright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CD8F-5F08-4846-A14B-7C754C951958}" type="datetime1">
              <a:rPr lang="en-US" smtClean="0"/>
              <a:t>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USWOA-PPP Copyright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ACA5-6A13-4274-A74C-97CAA46AC4A8}" type="datetime1">
              <a:rPr lang="en-US" smtClean="0"/>
              <a:t>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USWOA-PPP Copyright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208E-9691-49D7-952C-A7F3C5A038E1}" type="datetime1">
              <a:rPr lang="en-US" smtClean="0"/>
              <a:t>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USWOA-PPP Copyright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7EC8-DCA8-40B9-80D0-F24831C6F226}" type="datetime1">
              <a:rPr lang="en-US" smtClean="0"/>
              <a:t>1/9/2022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USWOA-PPP Copyright 2021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F926-A30D-489A-8C61-EF65D73C59EA}" type="datetime1">
              <a:rPr lang="en-US" smtClean="0"/>
              <a:t>1/9/2022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USWOA-PPP Copyright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5ED1-65C9-46BE-8E39-12A2117DD3F2}" type="datetime1">
              <a:rPr lang="en-US" smtClean="0"/>
              <a:t>1/9/2022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USWOA-PPP Copyright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1FE6-931A-46E3-AF58-E1371927D0D2}" type="datetime1">
              <a:rPr lang="en-US" smtClean="0"/>
              <a:t>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USWOA-PPP Copyright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DFFB-E396-4190-9E19-5198C48DFE47}" type="datetime1">
              <a:rPr lang="en-US" smtClean="0"/>
              <a:t>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USWOA-PPP Copyright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3260" y="300790"/>
            <a:ext cx="9260782" cy="112984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84421"/>
            <a:ext cx="10888579" cy="45218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6284641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95E54D4-9CB7-48FF-A244-93684524F9FF}" type="datetime1">
              <a:rPr lang="en-US" smtClean="0"/>
              <a:t>1/9/2022</a:t>
            </a:fld>
            <a:endParaRPr lang="en-US" sz="1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84641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USWOA-PPP Copyright 2021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6284641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sz="1200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EA19EDC-38E3-4C91-B2C6-3B0ECB8FE646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745" b="97635" l="800" r="98867">
                        <a14:foregroundMark x1="14067" y1="24573" x2="14067" y2="24573"/>
                        <a14:foregroundMark x1="14067" y1="25427" x2="14067" y2="25427"/>
                        <a14:foregroundMark x1="14067" y1="25821" x2="14067" y2="25821"/>
                        <a14:foregroundMark x1="14067" y1="25821" x2="14067" y2="25821"/>
                        <a14:foregroundMark x1="18600" y1="22339" x2="18600" y2="22339"/>
                        <a14:foregroundMark x1="18600" y1="22339" x2="18600" y2="22339"/>
                        <a14:foregroundMark x1="21933" y1="18200" x2="21933" y2="18200"/>
                        <a14:foregroundMark x1="21933" y1="18200" x2="21933" y2="18200"/>
                        <a14:foregroundMark x1="21933" y1="18200" x2="21933" y2="18200"/>
                        <a14:foregroundMark x1="21933" y1="17477" x2="21933" y2="17477"/>
                        <a14:foregroundMark x1="21933" y1="17477" x2="21933" y2="17477"/>
                        <a14:foregroundMark x1="21933" y1="17477" x2="21933" y2="17477"/>
                        <a14:foregroundMark x1="27333" y1="14717" x2="27333" y2="14717"/>
                        <a14:foregroundMark x1="27467" y1="14717" x2="27467" y2="14717"/>
                        <a14:foregroundMark x1="27467" y1="14717" x2="27467" y2="14717"/>
                        <a14:foregroundMark x1="27467" y1="14717" x2="27467" y2="14717"/>
                        <a14:foregroundMark x1="27600" y1="14717" x2="27600" y2="14717"/>
                        <a14:foregroundMark x1="27600" y1="15703" x2="27600" y2="15703"/>
                        <a14:foregroundMark x1="26067" y1="11958" x2="26067" y2="11958"/>
                        <a14:foregroundMark x1="26067" y1="11958" x2="26067" y2="11958"/>
                        <a14:foregroundMark x1="26067" y1="11958" x2="26067" y2="11958"/>
                        <a14:foregroundMark x1="26067" y1="11958" x2="26067" y2="11958"/>
                        <a14:foregroundMark x1="26067" y1="11958" x2="26067" y2="11958"/>
                        <a14:foregroundMark x1="26333" y1="12615" x2="26333" y2="12615"/>
                        <a14:foregroundMark x1="27467" y1="11104" x2="28733" y2="11104"/>
                        <a14:foregroundMark x1="28267" y1="10447" x2="29267" y2="11104"/>
                        <a14:foregroundMark x1="28600" y1="10250" x2="28600" y2="10250"/>
                        <a14:foregroundMark x1="28600" y1="10250" x2="28600" y2="10250"/>
                        <a14:foregroundMark x1="31667" y1="10972" x2="32533" y2="13338"/>
                        <a14:foregroundMark x1="31800" y1="9987" x2="31800" y2="9987"/>
                        <a14:foregroundMark x1="35067" y1="12484" x2="35067" y2="12484"/>
                        <a14:foregroundMark x1="35067" y1="12221" x2="35067" y2="12221"/>
                        <a14:foregroundMark x1="35067" y1="12221" x2="35067" y2="12221"/>
                        <a14:foregroundMark x1="14800" y1="15112" x2="9200" y2="19842"/>
                        <a14:foregroundMark x1="9200" y1="19842" x2="1400" y2="40473"/>
                        <a14:foregroundMark x1="1400" y1="40473" x2="800" y2="45532"/>
                        <a14:foregroundMark x1="800" y1="45532" x2="800" y2="45532"/>
                        <a14:foregroundMark x1="800" y1="45532" x2="800" y2="45532"/>
                        <a14:foregroundMark x1="800" y1="45532" x2="800" y2="45532"/>
                        <a14:foregroundMark x1="933" y1="56242" x2="4000" y2="70499"/>
                        <a14:foregroundMark x1="4000" y1="70499" x2="18733" y2="87122"/>
                        <a14:foregroundMark x1="18733" y1="87122" x2="38800" y2="96912"/>
                        <a14:foregroundMark x1="38800" y1="96912" x2="53733" y2="98292"/>
                        <a14:foregroundMark x1="53733" y1="98292" x2="61333" y2="97503"/>
                        <a14:foregroundMark x1="61333" y1="97503" x2="82200" y2="87779"/>
                        <a14:foregroundMark x1="82200" y1="87779" x2="97067" y2="61498"/>
                        <a14:foregroundMark x1="97067" y1="61498" x2="98933" y2="51117"/>
                        <a14:foregroundMark x1="98933" y1="51117" x2="98933" y2="51117"/>
                        <a14:foregroundMark x1="98933" y1="51117" x2="98933" y2="51117"/>
                        <a14:foregroundMark x1="98467" y1="52102" x2="98467" y2="52102"/>
                        <a14:foregroundMark x1="98467" y1="52102" x2="98467" y2="52102"/>
                        <a14:foregroundMark x1="28267" y1="93364" x2="58200" y2="97635"/>
                        <a14:foregroundMark x1="58200" y1="97635" x2="73133" y2="92510"/>
                        <a14:foregroundMark x1="73133" y1="92510" x2="73133" y2="92510"/>
                        <a14:foregroundMark x1="73133" y1="92510" x2="73133" y2="92510"/>
                        <a14:foregroundMark x1="69600" y1="92904" x2="69600" y2="92904"/>
                        <a14:foregroundMark x1="98733" y1="46124" x2="97933" y2="38371"/>
                        <a14:foregroundMark x1="97933" y1="38371" x2="80600" y2="13141"/>
                        <a14:foregroundMark x1="80600" y1="13141" x2="74933" y2="9001"/>
                        <a14:foregroundMark x1="74933" y1="9001" x2="68467" y2="12221"/>
                        <a14:foregroundMark x1="68467" y1="12221" x2="60400" y2="12484"/>
                        <a14:foregroundMark x1="60400" y1="12484" x2="51733" y2="9724"/>
                        <a14:foregroundMark x1="51733" y1="9724" x2="36600" y2="10250"/>
                        <a14:foregroundMark x1="36600" y1="10250" x2="29867" y2="7096"/>
                        <a14:foregroundMark x1="29867" y1="7096" x2="16400" y2="13469"/>
                        <a14:foregroundMark x1="16400" y1="13469" x2="20533" y2="10447"/>
                        <a14:foregroundMark x1="20533" y1="10447" x2="20533" y2="10447"/>
                        <a14:foregroundMark x1="20533" y1="10447" x2="20533" y2="10447"/>
                        <a14:foregroundMark x1="24333" y1="7227" x2="43000" y2="4993"/>
                        <a14:foregroundMark x1="43000" y1="4993" x2="51467" y2="4993"/>
                        <a14:foregroundMark x1="51467" y1="4993" x2="66467" y2="4731"/>
                        <a14:foregroundMark x1="66467" y1="4731" x2="74067" y2="8344"/>
                        <a14:foregroundMark x1="74067" y1="8344" x2="74067" y2="8344"/>
                        <a14:foregroundMark x1="74067" y1="8344" x2="74067" y2="8344"/>
                        <a14:foregroundMark x1="57333" y1="2365" x2="33800" y2="3745"/>
                        <a14:foregroundMark x1="33800" y1="3745" x2="32533" y2="4468"/>
                        <a14:foregroundMark x1="32533" y1="4468" x2="32533" y2="4468"/>
                        <a14:foregroundMark x1="32533" y1="4468" x2="32533" y2="4468"/>
                        <a14:backgroundMark x1="29133" y1="26084" x2="29133" y2="260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68740" y="195808"/>
            <a:ext cx="1252675" cy="1271048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905D0F1-1C13-486B-8A18-98E8C6A9996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89655" y="195534"/>
            <a:ext cx="1233605" cy="12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6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b="1" kern="1200" cap="all">
          <a:ln w="3175" cmpd="sng">
            <a:noFill/>
          </a:ln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anose="020B0A040201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b="1" kern="1200" cap="none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b="1" kern="1200" cap="none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b="1" kern="1200" cap="none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b="1" kern="1200" cap="none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b="1" kern="1200" cap="none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kedin.com/hiring/jobs/2835417418/detai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218" y="1981201"/>
            <a:ext cx="10489565" cy="2895599"/>
          </a:xfrm>
        </p:spPr>
        <p:txBody>
          <a:bodyPr anchor="t">
            <a:no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USAWOA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Past President Council</a:t>
            </a:r>
            <a:b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(PPC)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5882640"/>
            <a:ext cx="7197726" cy="470745"/>
          </a:xfrm>
        </p:spPr>
        <p:txBody>
          <a:bodyPr>
            <a:noAutofit/>
          </a:bodyPr>
          <a:lstStyle/>
          <a:p>
            <a:pPr marL="0" marR="0" rtl="0" eaLnBrk="1" fontAlgn="t" latinLnBrk="0" hangingPunct="1">
              <a:lnSpc>
                <a:spcPct val="120000"/>
              </a:lnSpc>
              <a:spcAft>
                <a:spcPts val="0"/>
              </a:spcAft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January 2022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AD995-CEE8-4E29-8808-D14CEA4B5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774" y="195535"/>
            <a:ext cx="9393966" cy="125812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cs typeface="Arial" panose="020B0604020202020204" pitchFamily="34" charset="0"/>
              </a:rPr>
              <a:t>PPC Proposals 2021</a:t>
            </a:r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032C5EF3-E901-469F-8ECB-41126E049C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814748"/>
              </p:ext>
            </p:extLst>
          </p:nvPr>
        </p:nvGraphicFramePr>
        <p:xfrm>
          <a:off x="501954" y="1597152"/>
          <a:ext cx="11188093" cy="4571996"/>
        </p:xfrm>
        <a:graphic>
          <a:graphicData uri="http://schemas.openxmlformats.org/drawingml/2006/table">
            <a:tbl>
              <a:tblPr firstRow="1" bandRow="1"/>
              <a:tblGrid>
                <a:gridCol w="2417310">
                  <a:extLst>
                    <a:ext uri="{9D8B030D-6E8A-4147-A177-3AD203B41FA5}">
                      <a16:colId xmlns:a16="http://schemas.microsoft.com/office/drawing/2014/main" val="2170396597"/>
                    </a:ext>
                  </a:extLst>
                </a:gridCol>
                <a:gridCol w="5452360">
                  <a:extLst>
                    <a:ext uri="{9D8B030D-6E8A-4147-A177-3AD203B41FA5}">
                      <a16:colId xmlns:a16="http://schemas.microsoft.com/office/drawing/2014/main" val="3659048055"/>
                    </a:ext>
                  </a:extLst>
                </a:gridCol>
                <a:gridCol w="3318423">
                  <a:extLst>
                    <a:ext uri="{9D8B030D-6E8A-4147-A177-3AD203B41FA5}">
                      <a16:colId xmlns:a16="http://schemas.microsoft.com/office/drawing/2014/main" val="802338350"/>
                    </a:ext>
                  </a:extLst>
                </a:gridCol>
              </a:tblGrid>
              <a:tr h="41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PPC Proposal No.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Proposal Title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 marT="0" marB="0" anchor="b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002513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PPC-2021-01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 Presidents Council (PPC) Charter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 EXCOM Feb 2021</a:t>
                      </a: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374317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PPC-2021-02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Enhanced Membership Program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 EXCOM Feb 2021</a:t>
                      </a: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665633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PPC-2021-03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Format for USAWOA Legislative Initiatives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 EXCOM Feb 2021</a:t>
                      </a: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770270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PPC-2021-04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WOA-MOAA Membership Program 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Tabled</a:t>
                      </a:r>
                      <a:endParaRPr lang="en-US" sz="1600" b="1" u="non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402628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PPC-2021-05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Eagle Rising Society Programs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 EXCOM Feb 2021</a:t>
                      </a: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838850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PPC-2021-06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Redesign of the WOA Portal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 EXCOM Feb 2021</a:t>
                      </a: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16396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PPC-2021-07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Honorary WO Membership Awards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EXCOM Approved Jun 2021</a:t>
                      </a:r>
                      <a:endParaRPr lang="en-US" sz="1600" b="1" u="non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045040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PPC-2021-08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Redesign of the USAWOA.org 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 EXCOM Feb 2021</a:t>
                      </a: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120144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PPC-2021-09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Liability Insurance for Chapters</a:t>
                      </a: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Ongoing</a:t>
                      </a:r>
                      <a:endParaRPr lang="en-US" sz="1600" b="1" u="non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116777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PPC-2021-010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USAWOA Digital Library</a:t>
                      </a: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 EXCOM Apr 2021</a:t>
                      </a:r>
                    </a:p>
                  </a:txBody>
                  <a:tcPr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867463"/>
                  </a:ext>
                </a:extLst>
              </a:tr>
            </a:tbl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E303B6D-41A7-4FF4-A7ED-A8AFE5726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D5AE-8A5E-4450-8C22-D4C51F9ED846}" type="datetime1">
              <a:rPr lang="en-US" smtClean="0"/>
              <a:t>1/9/2022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DB40238-DAFA-4F57-B20E-D6C04C357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USWOA-PPP Copyright 2021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4E1AACA-77B1-4681-9AB5-F81774718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928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AD995-CEE8-4E29-8808-D14CEA4B5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774" y="195535"/>
            <a:ext cx="9393966" cy="125812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cs typeface="Arial" panose="020B0604020202020204" pitchFamily="34" charset="0"/>
              </a:rPr>
              <a:t>PPC Proposals 2022</a:t>
            </a:r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032C5EF3-E901-469F-8ECB-41126E049C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327217"/>
              </p:ext>
            </p:extLst>
          </p:nvPr>
        </p:nvGraphicFramePr>
        <p:xfrm>
          <a:off x="384314" y="1623968"/>
          <a:ext cx="11188093" cy="4496019"/>
        </p:xfrm>
        <a:graphic>
          <a:graphicData uri="http://schemas.openxmlformats.org/drawingml/2006/table">
            <a:tbl>
              <a:tblPr firstRow="1" bandRow="1"/>
              <a:tblGrid>
                <a:gridCol w="2224774">
                  <a:extLst>
                    <a:ext uri="{9D8B030D-6E8A-4147-A177-3AD203B41FA5}">
                      <a16:colId xmlns:a16="http://schemas.microsoft.com/office/drawing/2014/main" val="2170396597"/>
                    </a:ext>
                  </a:extLst>
                </a:gridCol>
                <a:gridCol w="5681472">
                  <a:extLst>
                    <a:ext uri="{9D8B030D-6E8A-4147-A177-3AD203B41FA5}">
                      <a16:colId xmlns:a16="http://schemas.microsoft.com/office/drawing/2014/main" val="3659048055"/>
                    </a:ext>
                  </a:extLst>
                </a:gridCol>
                <a:gridCol w="3281847">
                  <a:extLst>
                    <a:ext uri="{9D8B030D-6E8A-4147-A177-3AD203B41FA5}">
                      <a16:colId xmlns:a16="http://schemas.microsoft.com/office/drawing/2014/main" val="802338350"/>
                    </a:ext>
                  </a:extLst>
                </a:gridCol>
              </a:tblGrid>
              <a:tr h="408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PPC Proposal No.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Proposal Title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 marT="0" marB="0" anchor="b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002513"/>
                  </a:ext>
                </a:extLst>
              </a:tr>
              <a:tr h="408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PPC-2022-01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USAWOA Leadership Coaching Program (LCP)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Briefed TO EXCOM 12/4/2021</a:t>
                      </a: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b="1" u="non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374317"/>
                  </a:ext>
                </a:extLst>
              </a:tr>
              <a:tr h="408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PPC-2022-02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501c(19) IRS Nonprofit Status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Update TO EXCOM 1/22/2022 </a:t>
                      </a: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665633"/>
                  </a:ext>
                </a:extLst>
              </a:tr>
              <a:tr h="408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PPC-2022-03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Honorary Award Selection Process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Briefed TO EXCOM 12/4/2021</a:t>
                      </a: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770270"/>
                  </a:ext>
                </a:extLst>
              </a:tr>
              <a:tr h="408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PPC-2022-04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 VP Historian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Briefed TO EXCOM 12/4/2021</a:t>
                      </a: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b="1" u="non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402628"/>
                  </a:ext>
                </a:extLst>
              </a:tr>
              <a:tr h="408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PPC-2022-05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USAWOA Corporate Membership Plan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Update TO EXCOM 1/22/2022 </a:t>
                      </a: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838850"/>
                  </a:ext>
                </a:extLst>
              </a:tr>
              <a:tr h="408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PPC-2022-06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CCWO Membership Initiative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Briefed TO EXCOM 12/4/2021</a:t>
                      </a: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b="1" u="non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16396"/>
                  </a:ext>
                </a:extLst>
              </a:tr>
              <a:tr h="408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PPC-2022-07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HQ Organizational Structure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Update TO EXCOM 1/22/2022 </a:t>
                      </a: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045040"/>
                  </a:ext>
                </a:extLst>
              </a:tr>
              <a:tr h="408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PPC-2022-08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u="non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Infostructure</a:t>
                      </a:r>
                      <a:r>
                        <a:rPr lang="fr-FR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Transition Management Plan (ITMP)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Update TO EXCOM 1/22/2022 </a:t>
                      </a: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120144"/>
                  </a:ext>
                </a:extLst>
              </a:tr>
              <a:tr h="40872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PPC-2022-09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Structural Realignment Plan (SRP) </a:t>
                      </a: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Update TO EXCOM 1/22/2022 </a:t>
                      </a: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116777"/>
                  </a:ext>
                </a:extLst>
              </a:tr>
              <a:tr h="40872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PPC-2022-10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	New Income Categories</a:t>
                      </a: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Update TO EXCOM 1/22/2022 </a:t>
                      </a:r>
                    </a:p>
                  </a:txBody>
                  <a:tcPr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867463"/>
                  </a:ext>
                </a:extLst>
              </a:tr>
            </a:tbl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E303B6D-41A7-4FF4-A7ED-A8AFE5726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D5AE-8A5E-4450-8C22-D4C51F9ED846}" type="datetime1">
              <a:rPr lang="en-US" smtClean="0"/>
              <a:t>1/9/2022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DB40238-DAFA-4F57-B20E-D6C04C357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USWOA-PPP Copyright 2021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4E1AACA-77B1-4681-9AB5-F81774718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579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7BC20-7286-4B2F-85DB-F38391840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Bookkeeper Job Posting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5E3C1-028B-48B6-B1EE-CC0B1F5E2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Handshake</a:t>
            </a:r>
          </a:p>
          <a:p>
            <a:pPr lvl="1"/>
            <a:r>
              <a:rPr lang="en-US" dirty="0"/>
              <a:t>George Mason University</a:t>
            </a:r>
          </a:p>
          <a:p>
            <a:pPr lvl="1"/>
            <a:r>
              <a:rPr lang="en-US" dirty="0"/>
              <a:t>Marymount University</a:t>
            </a:r>
          </a:p>
          <a:p>
            <a:r>
              <a:rPr lang="en-US" dirty="0"/>
              <a:t>Indeed.com</a:t>
            </a:r>
          </a:p>
          <a:p>
            <a:r>
              <a:rPr lang="en-US" dirty="0">
                <a:hlinkClick r:id="rId2"/>
              </a:rPr>
              <a:t>LinkedIn</a:t>
            </a:r>
            <a:r>
              <a:rPr lang="en-US" dirty="0"/>
              <a:t> – 3 </a:t>
            </a:r>
          </a:p>
          <a:p>
            <a:r>
              <a:rPr lang="en-US" dirty="0"/>
              <a:t>Google Job Posting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9E00C-5F7D-419C-A482-9BFB831AA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CD8F-5F08-4846-A14B-7C754C951958}" type="datetime1">
              <a:rPr lang="en-US" smtClean="0"/>
              <a:t>1/9/2022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3DEA6-AEC7-4D6E-95E9-C40958409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USWOA-PPP Copyright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0A3D7-195E-4016-822C-E6792AB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2508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ture Design.potx" id="{FDC8C77C-1C04-4B66-A70F-905A9E2E02F5}" vid="{C0386F95-936C-4265-8B3D-02B0BB8C6E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USAWOA</Template>
  <TotalTime>2081</TotalTime>
  <Words>254</Words>
  <Application>Microsoft Office PowerPoint</Application>
  <PresentationFormat>Widescreen</PresentationFormat>
  <Paragraphs>87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Arial Black</vt:lpstr>
      <vt:lpstr>Calibri</vt:lpstr>
      <vt:lpstr>Celestial</vt:lpstr>
      <vt:lpstr>USAWOA  Past President Council (PPC)</vt:lpstr>
      <vt:lpstr>PPC Proposals 2021</vt:lpstr>
      <vt:lpstr>PPC Proposals 2022</vt:lpstr>
      <vt:lpstr>Bookkeeper Job Posting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Presidents Council</dc:title>
  <dc:creator>CW4 (Ret) Carl M. Burnett</dc:creator>
  <cp:lastModifiedBy>CW4 Carl Burnett</cp:lastModifiedBy>
  <cp:revision>21</cp:revision>
  <cp:lastPrinted>2021-01-29T21:51:57Z</cp:lastPrinted>
  <dcterms:created xsi:type="dcterms:W3CDTF">2020-11-18T12:50:08Z</dcterms:created>
  <dcterms:modified xsi:type="dcterms:W3CDTF">2022-01-09T12:38:35Z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0x010100BAFA90B3743F26409478F9C0308F90BD</vt:lpwstr>
  </property>
</Properties>
</file>